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37" r:id="rId1"/>
  </p:sldMasterIdLst>
  <p:notesMasterIdLst>
    <p:notesMasterId r:id="rId23"/>
  </p:notesMasterIdLst>
  <p:sldIdLst>
    <p:sldId id="262" r:id="rId2"/>
    <p:sldId id="256" r:id="rId3"/>
    <p:sldId id="257" r:id="rId4"/>
    <p:sldId id="259" r:id="rId5"/>
    <p:sldId id="260" r:id="rId6"/>
    <p:sldId id="263" r:id="rId7"/>
    <p:sldId id="264" r:id="rId8"/>
    <p:sldId id="266" r:id="rId9"/>
    <p:sldId id="267" r:id="rId10"/>
    <p:sldId id="269" r:id="rId11"/>
    <p:sldId id="270" r:id="rId12"/>
    <p:sldId id="272" r:id="rId13"/>
    <p:sldId id="273" r:id="rId14"/>
    <p:sldId id="275" r:id="rId15"/>
    <p:sldId id="276" r:id="rId16"/>
    <p:sldId id="278" r:id="rId17"/>
    <p:sldId id="279" r:id="rId18"/>
    <p:sldId id="281" r:id="rId19"/>
    <p:sldId id="282" r:id="rId20"/>
    <p:sldId id="284" r:id="rId21"/>
    <p:sldId id="28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824" autoAdjust="0"/>
    <p:restoredTop sz="94660"/>
  </p:normalViewPr>
  <p:slideViewPr>
    <p:cSldViewPr snapToGrid="0">
      <p:cViewPr varScale="1">
        <p:scale>
          <a:sx n="84" d="100"/>
          <a:sy n="84" d="100"/>
        </p:scale>
        <p:origin x="60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58831803-E892-4F49-8F29-8885399A0ECF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BFA8B93E-5A17-4D05-8B32-20FEF2160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86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8B93E-5A17-4D05-8B32-20FEF21607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82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8B93E-5A17-4D05-8B32-20FEF21607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79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8B93E-5A17-4D05-8B32-20FEF21607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57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8B93E-5A17-4D05-8B32-20FEF21607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57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8B93E-5A17-4D05-8B32-20FEF21607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84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8B93E-5A17-4D05-8B32-20FEF21607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14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1FD330C-2409-49E5-B0D4-D42DE1822E47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4277145-1D1B-427D-97C4-F8E8663C061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872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330C-2409-49E5-B0D4-D42DE1822E47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7145-1D1B-427D-97C4-F8E8663C0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31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330C-2409-49E5-B0D4-D42DE1822E47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7145-1D1B-427D-97C4-F8E8663C061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771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330C-2409-49E5-B0D4-D42DE1822E47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7145-1D1B-427D-97C4-F8E8663C061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835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330C-2409-49E5-B0D4-D42DE1822E47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7145-1D1B-427D-97C4-F8E8663C0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49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330C-2409-49E5-B0D4-D42DE1822E47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7145-1D1B-427D-97C4-F8E8663C061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788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נכון או לא נכ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330C-2409-49E5-B0D4-D42DE1822E47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7145-1D1B-427D-97C4-F8E8663C061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339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330C-2409-49E5-B0D4-D42DE1822E47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7145-1D1B-427D-97C4-F8E8663C061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9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330C-2409-49E5-B0D4-D42DE1822E47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7145-1D1B-427D-97C4-F8E8663C061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08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330C-2409-49E5-B0D4-D42DE1822E47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7145-1D1B-427D-97C4-F8E8663C0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7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330C-2409-49E5-B0D4-D42DE1822E47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7145-1D1B-427D-97C4-F8E8663C061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06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330C-2409-49E5-B0D4-D42DE1822E47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7145-1D1B-427D-97C4-F8E8663C0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0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330C-2409-49E5-B0D4-D42DE1822E47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7145-1D1B-427D-97C4-F8E8663C061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933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330C-2409-49E5-B0D4-D42DE1822E47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7145-1D1B-427D-97C4-F8E8663C061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08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330C-2409-49E5-B0D4-D42DE1822E47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7145-1D1B-427D-97C4-F8E8663C0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6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330C-2409-49E5-B0D4-D42DE1822E47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7145-1D1B-427D-97C4-F8E8663C061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36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330C-2409-49E5-B0D4-D42DE1822E47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7145-1D1B-427D-97C4-F8E8663C0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8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D330C-2409-49E5-B0D4-D42DE1822E47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277145-1D1B-427D-97C4-F8E8663C0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5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3A88435C-CF16-44CF-8B3B-F01AD6F30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464" y="1122362"/>
            <a:ext cx="9540536" cy="3815398"/>
          </a:xfrm>
        </p:spPr>
        <p:txBody>
          <a:bodyPr>
            <a:normAutofit/>
          </a:bodyPr>
          <a:lstStyle/>
          <a:p>
            <a:r>
              <a:rPr lang="he-I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אסיפת </a:t>
            </a:r>
            <a:r>
              <a:rPr lang="he-IL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רוכשי</a:t>
            </a:r>
            <a:r>
              <a:rPr lang="he-I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הזכויות ביחידות</a:t>
            </a:r>
            <a:br>
              <a:rPr lang="he-I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he-I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במלון "סוהו אילת"</a:t>
            </a:r>
            <a:br>
              <a:rPr lang="he-I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he-I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/>
            </a:r>
            <a:br>
              <a:rPr lang="he-I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he-I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הצגת הצעות להחלפת חברת ניהול</a:t>
            </a:r>
            <a:br>
              <a:rPr lang="he-I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he-I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12.12.2018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53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3A88435C-CF16-44CF-8B3B-F01AD6F30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33599"/>
          </a:xfrm>
        </p:spPr>
        <p:txBody>
          <a:bodyPr>
            <a:normAutofit/>
          </a:bodyPr>
          <a:lstStyle/>
          <a:p>
            <a:r>
              <a:rPr lang="he-I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הצעת עו"ד מימון </a:t>
            </a:r>
            <a:r>
              <a:rPr lang="he-IL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אביטן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167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FC0AB2E0-244F-4388-AA80-1785CDAA0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u="sng" dirty="0">
                <a:cs typeface="+mn-cs"/>
              </a:rPr>
              <a:t>תנאי סף להגשת ההצעה לניהול הנכס:</a:t>
            </a:r>
            <a:r>
              <a:rPr lang="en-US" dirty="0">
                <a:cs typeface="+mn-cs"/>
              </a:rPr>
              <a:t/>
            </a:r>
            <a:br>
              <a:rPr lang="en-US" dirty="0">
                <a:cs typeface="+mn-cs"/>
              </a:rPr>
            </a:br>
            <a:endParaRPr lang="en-US" dirty="0"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5B1AF55A-35E2-4898-B723-4C1A24FFA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4" y="1575582"/>
            <a:ext cx="11459296" cy="5127060"/>
          </a:xfrm>
        </p:spPr>
        <p:txBody>
          <a:bodyPr>
            <a:normAutofit/>
          </a:bodyPr>
          <a:lstStyle/>
          <a:p>
            <a:endParaRPr lang="he-IL" b="1" dirty="0"/>
          </a:p>
          <a:p>
            <a:r>
              <a:rPr lang="he-IL" b="1" dirty="0"/>
              <a:t>ניסיון רלוונטי - </a:t>
            </a:r>
            <a:r>
              <a:rPr lang="he-IL" dirty="0"/>
              <a:t>אין התייחסות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r>
              <a:rPr lang="he-IL" b="1" dirty="0"/>
              <a:t>בסיס כלכלי לגיבוי ההתחייבויות  - </a:t>
            </a:r>
            <a:r>
              <a:rPr lang="he-IL" dirty="0"/>
              <a:t>אין התייחסות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r>
              <a:rPr lang="he-IL" b="1" dirty="0"/>
              <a:t>התחייבות להצגת רווחים שוטפים שלא יפחתו מ-750 אלף ₪ - </a:t>
            </a:r>
            <a:r>
              <a:rPr lang="he-IL" dirty="0"/>
              <a:t>אין התייחסות, לא צורפה ערבות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r>
              <a:rPr lang="he-IL" b="1" dirty="0"/>
              <a:t>התחייבות לחלוקת הרווחים השוטפים - </a:t>
            </a:r>
            <a:r>
              <a:rPr lang="he-IL" dirty="0"/>
              <a:t>אין התייחסות</a:t>
            </a:r>
          </a:p>
          <a:p>
            <a:pPr lvl="0"/>
            <a:r>
              <a:rPr lang="he-IL" b="1" dirty="0"/>
              <a:t>תעודות וניהול פנקסים - </a:t>
            </a:r>
            <a:r>
              <a:rPr lang="he-IL" dirty="0"/>
              <a:t>לא צורפו</a:t>
            </a:r>
          </a:p>
          <a:p>
            <a:pPr lvl="0"/>
            <a:r>
              <a:rPr lang="he-IL" b="1" dirty="0"/>
              <a:t>המציע לא הורשע בפלילים - </a:t>
            </a:r>
            <a:r>
              <a:rPr lang="he-IL" dirty="0"/>
              <a:t>לא צורף אישור</a:t>
            </a:r>
          </a:p>
          <a:p>
            <a:pPr lvl="0"/>
            <a:r>
              <a:rPr lang="he-IL" b="1" dirty="0"/>
              <a:t>המציע מקיים ומתחייב להמשיך ולקיים את חובותיו בעניין שמירת זכויות עובדים - </a:t>
            </a:r>
            <a:r>
              <a:rPr lang="he-IL" dirty="0"/>
              <a:t>אין התייחסות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37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3CDFB0FB-542E-406D-8F7B-990A7F4F4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u="sng" dirty="0">
                <a:cs typeface="+mn-cs"/>
              </a:rPr>
              <a:t>התייחסות לבעלי הזכויות ביחידות:</a:t>
            </a:r>
            <a:r>
              <a:rPr lang="en-US" dirty="0">
                <a:cs typeface="+mn-cs"/>
              </a:rPr>
              <a:t/>
            </a:r>
            <a:br>
              <a:rPr lang="en-US" dirty="0">
                <a:cs typeface="+mn-cs"/>
              </a:rPr>
            </a:br>
            <a:endParaRPr lang="en-US" dirty="0"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9EA4AF53-C784-4B1E-8A80-FA11A4E6B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85999"/>
            <a:ext cx="10767647" cy="3890963"/>
          </a:xfrm>
        </p:spPr>
        <p:txBody>
          <a:bodyPr>
            <a:normAutofit/>
          </a:bodyPr>
          <a:lstStyle/>
          <a:p>
            <a:pPr lvl="0"/>
            <a:r>
              <a:rPr lang="he-IL" b="1" dirty="0"/>
              <a:t>היקף שיתוף הפעולה הנדרש מבעלי הזכויות - </a:t>
            </a:r>
            <a:r>
              <a:rPr lang="he-IL" dirty="0"/>
              <a:t>יוקם תאגיד שיתפקד כחברת ניהול; מניותיו יוחזקו על ידי בעלי היחידות; חברי הנציגות יהיו הדירקטורים; היתרה מפעילות שוטפת (בניכוי סכום שיקבע על ידי הדירקטוריון יחולק לבעלי היחידות כדמי שכירות)</a:t>
            </a:r>
          </a:p>
          <a:p>
            <a:pPr lvl="0"/>
            <a:r>
              <a:rPr lang="he-IL" b="1" dirty="0"/>
              <a:t>השתתפות בעלי הזכויות בעלויות שיפוץ/שדרוג - </a:t>
            </a:r>
            <a:r>
              <a:rPr lang="he-IL" dirty="0"/>
              <a:t>אין התייחסות</a:t>
            </a:r>
            <a:endParaRPr lang="en-US" dirty="0"/>
          </a:p>
          <a:p>
            <a:pPr lvl="0"/>
            <a:r>
              <a:rPr lang="he-IL" b="1" dirty="0"/>
              <a:t>אופן העברת דיווחים שוטפים ומועדיהם - </a:t>
            </a:r>
            <a:r>
              <a:rPr lang="he-IL" dirty="0"/>
              <a:t>אין התייחסות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457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89C49C26-ABBA-4058-92DF-2AD87F678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u="sng" dirty="0">
                <a:cs typeface="+mn-cs"/>
              </a:rPr>
              <a:t>מתווה עסקי מלא ככל הניתן לניהול הנכס:</a:t>
            </a:r>
            <a:r>
              <a:rPr lang="en-US" dirty="0">
                <a:cs typeface="+mn-cs"/>
              </a:rPr>
              <a:t/>
            </a:r>
            <a:br>
              <a:rPr lang="en-US" dirty="0">
                <a:cs typeface="+mn-cs"/>
              </a:rPr>
            </a:br>
            <a:endParaRPr lang="en-US" dirty="0"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77EF35D8-B247-4E54-A2FD-C1470140C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00664"/>
            <a:ext cx="10584767" cy="4981875"/>
          </a:xfrm>
        </p:spPr>
        <p:txBody>
          <a:bodyPr>
            <a:normAutofit/>
          </a:bodyPr>
          <a:lstStyle/>
          <a:p>
            <a:pPr lvl="0"/>
            <a:r>
              <a:rPr lang="he-IL" b="1" dirty="0"/>
              <a:t>העסקת עובדים (ובכלל זה עובדים קיימים) - </a:t>
            </a:r>
            <a:r>
              <a:rPr lang="he-IL" dirty="0"/>
              <a:t>אין התייחסות</a:t>
            </a:r>
            <a:endParaRPr lang="en-US" dirty="0"/>
          </a:p>
          <a:p>
            <a:pPr lvl="0"/>
            <a:r>
              <a:rPr lang="he-IL" b="1" dirty="0"/>
              <a:t>הערכת עלויות הפעלה ומקורותיהם  - </a:t>
            </a:r>
            <a:r>
              <a:rPr lang="he-IL" dirty="0"/>
              <a:t>ניהול במחיר עלות</a:t>
            </a:r>
            <a:endParaRPr lang="en-US" dirty="0"/>
          </a:p>
          <a:p>
            <a:pPr lvl="0"/>
            <a:r>
              <a:rPr lang="he-IL" b="1" dirty="0"/>
              <a:t>התייחסות לסוגיית הרישוי וההיתרים - </a:t>
            </a:r>
            <a:r>
              <a:rPr lang="he-IL" dirty="0"/>
              <a:t>אין התייחסות</a:t>
            </a:r>
            <a:endParaRPr lang="en-US" dirty="0"/>
          </a:p>
          <a:p>
            <a:pPr lvl="0"/>
            <a:r>
              <a:rPr lang="he-IL" b="1" dirty="0"/>
              <a:t>שכר המציע ואופן חישובו - </a:t>
            </a:r>
            <a:r>
              <a:rPr lang="he-IL" dirty="0"/>
              <a:t>טיפול חשבונאי ופיננסי על ידי רו"ח בסך של 15א' ש"ח לחודש</a:t>
            </a:r>
          </a:p>
          <a:p>
            <a:pPr lvl="0"/>
            <a:r>
              <a:rPr lang="he-IL" b="1" dirty="0"/>
              <a:t>משך התקשרות מינימלי - </a:t>
            </a:r>
            <a:r>
              <a:rPr lang="he-IL" dirty="0"/>
              <a:t>אין התייחסות</a:t>
            </a:r>
            <a:endParaRPr lang="en-US" dirty="0"/>
          </a:p>
          <a:p>
            <a:pPr lvl="0"/>
            <a:r>
              <a:rPr lang="he-IL" b="1" dirty="0"/>
              <a:t>היקף ופירוט השירותים המוצעים - </a:t>
            </a:r>
            <a:r>
              <a:rPr lang="he-IL" dirty="0"/>
              <a:t>אין התייחסות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751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3A88435C-CF16-44CF-8B3B-F01AD6F30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33599"/>
          </a:xfrm>
        </p:spPr>
        <p:txBody>
          <a:bodyPr>
            <a:normAutofit/>
          </a:bodyPr>
          <a:lstStyle/>
          <a:p>
            <a:r>
              <a:rPr lang="he-I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הצעת א.ד. סנטרל ניהול ואחזקות באילת בע"מ/</a:t>
            </a:r>
            <a:r>
              <a:rPr lang="he-IL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סוואנדר</a:t>
            </a:r>
            <a:r>
              <a:rPr lang="he-I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ניהול מלונות בע"מ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996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FC0AB2E0-244F-4388-AA80-1785CDAA0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u="sng" dirty="0">
                <a:cs typeface="+mn-cs"/>
              </a:rPr>
              <a:t>תנאי סף להגשת ההצעה לניהול הנכס:</a:t>
            </a:r>
            <a:r>
              <a:rPr lang="en-US" dirty="0">
                <a:cs typeface="+mn-cs"/>
              </a:rPr>
              <a:t/>
            </a:r>
            <a:br>
              <a:rPr lang="en-US" dirty="0">
                <a:cs typeface="+mn-cs"/>
              </a:rPr>
            </a:br>
            <a:endParaRPr lang="en-US" dirty="0"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5B1AF55A-35E2-4898-B723-4C1A24FFA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21" y="1477108"/>
            <a:ext cx="11440857" cy="5252166"/>
          </a:xfrm>
        </p:spPr>
        <p:txBody>
          <a:bodyPr>
            <a:normAutofit/>
          </a:bodyPr>
          <a:lstStyle/>
          <a:p>
            <a:endParaRPr lang="he-IL" b="1" dirty="0"/>
          </a:p>
          <a:p>
            <a:r>
              <a:rPr lang="he-IL" b="1" dirty="0"/>
              <a:t>ניסיון רלוונטי - נ</a:t>
            </a:r>
            <a:r>
              <a:rPr lang="he-IL" dirty="0"/>
              <a:t>ותנת שירותים לחברת </a:t>
            </a:r>
            <a:r>
              <a:rPr lang="en-US" dirty="0"/>
              <a:t>PEGAS</a:t>
            </a:r>
            <a:r>
              <a:rPr lang="he-IL" dirty="0"/>
              <a:t> </a:t>
            </a:r>
            <a:r>
              <a:rPr lang="en-US" dirty="0"/>
              <a:t> </a:t>
            </a:r>
            <a:r>
              <a:rPr lang="he-IL" dirty="0"/>
              <a:t>תיירות חוץ; מנהלת ומפעילה את מלון סנטרל פארק באילת</a:t>
            </a:r>
          </a:p>
          <a:p>
            <a:pPr marL="0" indent="0">
              <a:buNone/>
            </a:pPr>
            <a:r>
              <a:rPr lang="en-US" b="1" dirty="0"/>
              <a:t> </a:t>
            </a:r>
            <a:r>
              <a:rPr lang="he-IL" b="1" dirty="0"/>
              <a:t>בסיס כלכלי  לגיבוי ההתחייבויות - </a:t>
            </a:r>
            <a:r>
              <a:rPr lang="he-IL" dirty="0"/>
              <a:t>אין התייחסות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r>
              <a:rPr lang="he-IL" b="1" dirty="0"/>
              <a:t>התחייבות להצגת רווחים שוטפים שלא יפחתו מ-750 אלף ₪ - </a:t>
            </a:r>
            <a:r>
              <a:rPr lang="he-IL" dirty="0"/>
              <a:t>התחייבות לתשלום שנתי של 850,000 ₪ בתוספת 3% לשנה עד 10 שנים ראשונות (אופציה ל-10 שנים נוספות); לא צורפה ערבות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r>
              <a:rPr lang="he-IL" b="1" dirty="0"/>
              <a:t>התחייבות לחלוקת הרווחים השוטפים - </a:t>
            </a:r>
            <a:r>
              <a:rPr lang="he-IL" dirty="0"/>
              <a:t>אין התייחסות</a:t>
            </a:r>
          </a:p>
          <a:p>
            <a:pPr lvl="0"/>
            <a:r>
              <a:rPr lang="he-IL" b="1" dirty="0"/>
              <a:t>תעודות וניהול פנקסים - </a:t>
            </a:r>
            <a:r>
              <a:rPr lang="he-IL" dirty="0"/>
              <a:t>לא צורפו</a:t>
            </a:r>
          </a:p>
          <a:p>
            <a:pPr lvl="0"/>
            <a:r>
              <a:rPr lang="he-IL" b="1" dirty="0"/>
              <a:t>המציע לא הורשע בפלילים - </a:t>
            </a:r>
            <a:r>
              <a:rPr lang="he-IL" dirty="0"/>
              <a:t>לא צורף אישור</a:t>
            </a:r>
          </a:p>
          <a:p>
            <a:pPr lvl="0"/>
            <a:r>
              <a:rPr lang="he-IL" b="1" dirty="0"/>
              <a:t>המציע מקיים ומתחייב להמשיך ולקיים את חובותיו בעניין שמירת זכויות עובדים - </a:t>
            </a:r>
            <a:r>
              <a:rPr lang="he-IL" dirty="0"/>
              <a:t>אין התייחסות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095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3CDFB0FB-542E-406D-8F7B-990A7F4F4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u="sng" dirty="0">
                <a:cs typeface="+mn-cs"/>
              </a:rPr>
              <a:t>התייחסות לבעלי הזכויות ביחידות:</a:t>
            </a:r>
            <a:r>
              <a:rPr lang="en-US" dirty="0">
                <a:cs typeface="+mn-cs"/>
              </a:rPr>
              <a:t/>
            </a:r>
            <a:br>
              <a:rPr lang="en-US" dirty="0">
                <a:cs typeface="+mn-cs"/>
              </a:rPr>
            </a:br>
            <a:endParaRPr lang="en-US" dirty="0"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9EA4AF53-C784-4B1E-8A80-FA11A4E6B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72529"/>
            <a:ext cx="10837986" cy="4404434"/>
          </a:xfrm>
        </p:spPr>
        <p:txBody>
          <a:bodyPr>
            <a:normAutofit/>
          </a:bodyPr>
          <a:lstStyle/>
          <a:p>
            <a:pPr lvl="0"/>
            <a:r>
              <a:rPr lang="he-IL" b="1" dirty="0"/>
              <a:t>היקף שיתוף הפעולה הנדרש מבעלי הזכויות - </a:t>
            </a:r>
            <a:r>
              <a:rPr lang="he-IL" dirty="0"/>
              <a:t>זכויות בעלות בנכס (לרבות זכויות בנייה ככל שקיימות) לא תיפגענה</a:t>
            </a:r>
            <a:endParaRPr lang="en-US" dirty="0"/>
          </a:p>
          <a:p>
            <a:pPr lvl="0"/>
            <a:r>
              <a:rPr lang="he-IL" b="1" dirty="0"/>
              <a:t>השתתפות בעלי הזכויות בעלויות שיפוץ/שדרוג - </a:t>
            </a:r>
            <a:r>
              <a:rPr lang="he-IL" dirty="0"/>
              <a:t>באחריות ועל חשבון המציע</a:t>
            </a:r>
            <a:endParaRPr lang="en-US" dirty="0"/>
          </a:p>
          <a:p>
            <a:pPr lvl="0"/>
            <a:r>
              <a:rPr lang="he-IL" b="1" dirty="0"/>
              <a:t>אופן העברת דיווחים שוטפים ומועדיהם - </a:t>
            </a:r>
            <a:r>
              <a:rPr lang="he-IL" dirty="0"/>
              <a:t>אין התייחסות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002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89C49C26-ABBA-4058-92DF-2AD87F678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u="sng" dirty="0">
                <a:cs typeface="+mn-cs"/>
              </a:rPr>
              <a:t>מתווה עסקי מלא ככל הניתן לניהול הנכס:</a:t>
            </a:r>
            <a:r>
              <a:rPr lang="en-US" dirty="0">
                <a:cs typeface="+mn-cs"/>
              </a:rPr>
              <a:t/>
            </a:r>
            <a:br>
              <a:rPr lang="en-US" dirty="0">
                <a:cs typeface="+mn-cs"/>
              </a:rPr>
            </a:br>
            <a:endParaRPr lang="en-US" dirty="0"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77EF35D8-B247-4E54-A2FD-C1470140C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44394"/>
            <a:ext cx="10739512" cy="5038146"/>
          </a:xfrm>
        </p:spPr>
        <p:txBody>
          <a:bodyPr>
            <a:normAutofit/>
          </a:bodyPr>
          <a:lstStyle/>
          <a:p>
            <a:pPr lvl="0"/>
            <a:r>
              <a:rPr lang="he-IL" b="1" dirty="0"/>
              <a:t>העסקת עובדים (ובכלל זה עובדים קיימים) - </a:t>
            </a:r>
            <a:r>
              <a:rPr lang="he-IL" dirty="0"/>
              <a:t>באחריות ועל חשבון המציע</a:t>
            </a:r>
            <a:endParaRPr lang="en-US" dirty="0"/>
          </a:p>
          <a:p>
            <a:pPr lvl="0"/>
            <a:r>
              <a:rPr lang="he-IL" b="1" dirty="0"/>
              <a:t>הערכת עלויות הפעלה ומקורותיהם - </a:t>
            </a:r>
            <a:r>
              <a:rPr lang="he-IL" dirty="0"/>
              <a:t>באחריות ועל חשבון המציע</a:t>
            </a:r>
            <a:endParaRPr lang="en-US" dirty="0"/>
          </a:p>
          <a:p>
            <a:pPr lvl="0"/>
            <a:r>
              <a:rPr lang="he-IL" b="1" dirty="0"/>
              <a:t>התייחסות לסוגיית הרישוי וההיתרים - </a:t>
            </a:r>
            <a:r>
              <a:rPr lang="he-IL" dirty="0"/>
              <a:t>אין התייחסות</a:t>
            </a:r>
            <a:endParaRPr lang="en-US" dirty="0"/>
          </a:p>
          <a:p>
            <a:pPr lvl="0"/>
            <a:r>
              <a:rPr lang="he-IL" b="1" dirty="0"/>
              <a:t>שכר המציע ואופן חישובו - </a:t>
            </a:r>
            <a:r>
              <a:rPr lang="he-IL" dirty="0"/>
              <a:t>אין התייחסות</a:t>
            </a:r>
          </a:p>
          <a:p>
            <a:pPr lvl="0"/>
            <a:r>
              <a:rPr lang="he-IL" b="1" dirty="0"/>
              <a:t>משך התקשרות מינימלי - </a:t>
            </a:r>
            <a:r>
              <a:rPr lang="he-IL" dirty="0"/>
              <a:t>10 שנים + אופציה להארכה ל-10 שנים נוספות</a:t>
            </a:r>
            <a:endParaRPr lang="en-US" dirty="0"/>
          </a:p>
          <a:p>
            <a:pPr lvl="0"/>
            <a:r>
              <a:rPr lang="he-IL" b="1" dirty="0"/>
              <a:t>היקף ופירוט השירותים המוצעים - </a:t>
            </a:r>
            <a:r>
              <a:rPr lang="he-IL" dirty="0"/>
              <a:t>שכירות ארוכת טווח של הנכס במצבו </a:t>
            </a:r>
            <a:r>
              <a:rPr lang="en-US" dirty="0"/>
              <a:t>AS IS</a:t>
            </a:r>
            <a:r>
              <a:rPr lang="he-IL" dirty="0"/>
              <a:t> לייעוד מגורי עובדים בלבד; בתקופת אחזקת המבנה, תשקיע השוכרת בשיפוצים על חשבונה ובהשבחת הנכס ותנהג בו מנהג בעלים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67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3A88435C-CF16-44CF-8B3B-F01AD6F30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33599"/>
          </a:xfrm>
        </p:spPr>
        <p:txBody>
          <a:bodyPr>
            <a:normAutofit/>
          </a:bodyPr>
          <a:lstStyle/>
          <a:p>
            <a:r>
              <a:rPr lang="he-I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הצעת </a:t>
            </a:r>
            <a:r>
              <a:rPr lang="he-IL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ריבל</a:t>
            </a:r>
            <a:r>
              <a:rPr lang="he-I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ניהול אחזקות מבנים </a:t>
            </a:r>
            <a:r>
              <a:rPr lang="he-IL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בע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"</a:t>
            </a:r>
            <a:r>
              <a:rPr lang="he-I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מ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089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FC0AB2E0-244F-4388-AA80-1785CDAA0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u="sng" dirty="0">
                <a:cs typeface="+mn-cs"/>
              </a:rPr>
              <a:t>תנאי סף להגשת ההצעה לניהול הנכס:</a:t>
            </a:r>
            <a:r>
              <a:rPr lang="en-US" dirty="0">
                <a:cs typeface="+mn-cs"/>
              </a:rPr>
              <a:t/>
            </a:r>
            <a:br>
              <a:rPr lang="en-US" dirty="0">
                <a:cs typeface="+mn-cs"/>
              </a:rPr>
            </a:br>
            <a:endParaRPr lang="en-US" dirty="0"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5B1AF55A-35E2-4898-B723-4C1A24FFA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330" y="1280159"/>
            <a:ext cx="11353449" cy="5169877"/>
          </a:xfrm>
        </p:spPr>
        <p:txBody>
          <a:bodyPr>
            <a:normAutofit/>
          </a:bodyPr>
          <a:lstStyle/>
          <a:p>
            <a:endParaRPr lang="he-IL" b="1" dirty="0"/>
          </a:p>
          <a:p>
            <a:r>
              <a:rPr lang="he-IL" b="1" dirty="0"/>
              <a:t>ניסיון רלוונטי - </a:t>
            </a:r>
            <a:r>
              <a:rPr lang="he-IL" dirty="0"/>
              <a:t>ניסיון בניהול נדל"ן של 25 שנים; נותנת שירותים לחברות בתחום המלונאות </a:t>
            </a:r>
          </a:p>
          <a:p>
            <a:pPr marL="0" indent="0">
              <a:buNone/>
            </a:pPr>
            <a:r>
              <a:rPr lang="en-US" b="1" dirty="0"/>
              <a:t> </a:t>
            </a:r>
            <a:r>
              <a:rPr lang="he-IL" b="1" dirty="0"/>
              <a:t>בסיס כלכלי לגיבוי ההתחייבויות  - </a:t>
            </a:r>
            <a:r>
              <a:rPr lang="he-IL" dirty="0"/>
              <a:t>אין התייחסות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r>
              <a:rPr lang="he-IL" b="1" dirty="0"/>
              <a:t>התחייבות להצגת רווחים שוטפים שלא יפחתו מ-750 אלף ₪  - </a:t>
            </a:r>
            <a:r>
              <a:rPr lang="he-IL" dirty="0"/>
              <a:t>אין התחייבות, אין ערבות</a:t>
            </a:r>
          </a:p>
          <a:p>
            <a:pPr marL="0" indent="0">
              <a:buNone/>
            </a:pPr>
            <a:r>
              <a:rPr lang="he-IL" b="1" dirty="0"/>
              <a:t>התחייבות לחלוקת הרווחים השוטפים - </a:t>
            </a:r>
            <a:r>
              <a:rPr lang="he-IL" dirty="0"/>
              <a:t>אין סבירות הוגנת וכלכלית להתחייבות כזו. קיימת אפשרות כי חלוקת הרווחים תידחה בשנה הראשונה ובהמשך תהיה שנתית (ולא חודשית) בהתאם לתוצאות הפעלת המלון בשנה הראשונה</a:t>
            </a:r>
          </a:p>
          <a:p>
            <a:pPr lvl="0"/>
            <a:r>
              <a:rPr lang="he-IL" b="1" dirty="0"/>
              <a:t>תעודות וניהול פנקסים - </a:t>
            </a:r>
            <a:r>
              <a:rPr lang="he-IL" dirty="0"/>
              <a:t>צורפו</a:t>
            </a:r>
          </a:p>
          <a:p>
            <a:pPr lvl="0"/>
            <a:r>
              <a:rPr lang="he-IL" b="1" dirty="0"/>
              <a:t>המציע לא הורשע בפלילים - </a:t>
            </a:r>
            <a:r>
              <a:rPr lang="he-IL" dirty="0"/>
              <a:t>לא צורף אישור</a:t>
            </a:r>
          </a:p>
          <a:p>
            <a:pPr lvl="0"/>
            <a:r>
              <a:rPr lang="he-IL" b="1" dirty="0"/>
              <a:t>המציע מקיים ומתחייב להמשיך ולקיים את חובותיו בעניין שמירת זכויות עובדים - </a:t>
            </a:r>
            <a:r>
              <a:rPr lang="he-IL" dirty="0"/>
              <a:t>כחוק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434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3A88435C-CF16-44CF-8B3B-F01AD6F30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he-I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הצעת רו"ח אושרי בוחניק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/>
            </a:r>
            <a:b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656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3CDFB0FB-542E-406D-8F7B-990A7F4F4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u="sng" dirty="0">
                <a:cs typeface="+mn-cs"/>
              </a:rPr>
              <a:t>התייחסות לבעלי הזכויות ביחידות:</a:t>
            </a:r>
            <a:r>
              <a:rPr lang="en-US" dirty="0">
                <a:cs typeface="+mn-cs"/>
              </a:rPr>
              <a:t/>
            </a:r>
            <a:br>
              <a:rPr lang="en-US" dirty="0">
                <a:cs typeface="+mn-cs"/>
              </a:rPr>
            </a:br>
            <a:endParaRPr lang="en-US" dirty="0"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9EA4AF53-C784-4B1E-8A80-FA11A4E6B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799"/>
            <a:ext cx="10697309" cy="4348163"/>
          </a:xfrm>
        </p:spPr>
        <p:txBody>
          <a:bodyPr>
            <a:normAutofit/>
          </a:bodyPr>
          <a:lstStyle/>
          <a:p>
            <a:pPr lvl="0"/>
            <a:r>
              <a:rPr lang="he-IL" b="1" dirty="0"/>
              <a:t>היקף שיתוף הפעולה הנדרש מבעלי הזכויות מ- </a:t>
            </a:r>
            <a:r>
              <a:rPr lang="he-IL" dirty="0"/>
              <a:t>אין התייחסות</a:t>
            </a:r>
          </a:p>
          <a:p>
            <a:pPr lvl="0"/>
            <a:r>
              <a:rPr lang="he-IL" b="1" dirty="0"/>
              <a:t>השתתפות בעלי הזכויות בעלויות שיפוץ/שדרוג - </a:t>
            </a:r>
            <a:r>
              <a:rPr lang="he-IL" dirty="0"/>
              <a:t>אין התייחסות</a:t>
            </a:r>
          </a:p>
          <a:p>
            <a:pPr lvl="0"/>
            <a:r>
              <a:rPr lang="he-IL" b="1" dirty="0"/>
              <a:t>אופן העברת דיווחים שוטפים ומועדיהם - </a:t>
            </a:r>
            <a:r>
              <a:rPr lang="he-IL" dirty="0"/>
              <a:t>דיווח חצי שנתי; שקיפות לחשבון הבנק - ניהול חשבון במעמד "מתחזק"</a:t>
            </a:r>
          </a:p>
        </p:txBody>
      </p:sp>
    </p:spTree>
    <p:extLst>
      <p:ext uri="{BB962C8B-B14F-4D97-AF65-F5344CB8AC3E}">
        <p14:creationId xmlns:p14="http://schemas.microsoft.com/office/powerpoint/2010/main" val="789381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89C49C26-ABBA-4058-92DF-2AD87F678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u="sng" dirty="0">
                <a:cs typeface="+mn-cs"/>
              </a:rPr>
              <a:t>מתווה עסקי מלא ככל הניתן לניהול הנכס:</a:t>
            </a:r>
            <a:r>
              <a:rPr lang="en-US" dirty="0">
                <a:cs typeface="+mn-cs"/>
              </a:rPr>
              <a:t/>
            </a:r>
            <a:br>
              <a:rPr lang="en-US" dirty="0">
                <a:cs typeface="+mn-cs"/>
              </a:rPr>
            </a:br>
            <a:endParaRPr lang="en-US" dirty="0"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77EF35D8-B247-4E54-A2FD-C1470140C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67950"/>
            <a:ext cx="10767647" cy="4714589"/>
          </a:xfrm>
        </p:spPr>
        <p:txBody>
          <a:bodyPr>
            <a:normAutofit/>
          </a:bodyPr>
          <a:lstStyle/>
          <a:p>
            <a:pPr lvl="0"/>
            <a:r>
              <a:rPr lang="he-IL" b="1" dirty="0"/>
              <a:t>העסקת עובדים (ובכלל זה עובדים קיימים) - </a:t>
            </a:r>
            <a:r>
              <a:rPr lang="he-IL" dirty="0"/>
              <a:t>אין התייחסות</a:t>
            </a:r>
          </a:p>
          <a:p>
            <a:pPr lvl="0"/>
            <a:r>
              <a:rPr lang="he-IL" b="1" dirty="0"/>
              <a:t>הערכת עלויות הפעלה ומקורותיהם  - </a:t>
            </a:r>
            <a:r>
              <a:rPr lang="he-IL" dirty="0"/>
              <a:t>הוצג תקציב</a:t>
            </a:r>
            <a:endParaRPr lang="en-US" dirty="0"/>
          </a:p>
          <a:p>
            <a:pPr lvl="0"/>
            <a:r>
              <a:rPr lang="he-IL" b="1" dirty="0"/>
              <a:t>התייחסות לסוגיית הרישוי וההיתרים - </a:t>
            </a:r>
            <a:r>
              <a:rPr lang="he-IL" dirty="0"/>
              <a:t>טיפול </a:t>
            </a:r>
            <a:r>
              <a:rPr lang="he-IL" dirty="0" err="1"/>
              <a:t>מיידי</a:t>
            </a:r>
            <a:r>
              <a:rPr lang="he-IL" dirty="0"/>
              <a:t> להמשך היתר שימוש חורג; הצגת היתר לשימוש מלונאי</a:t>
            </a:r>
          </a:p>
          <a:p>
            <a:pPr lvl="0"/>
            <a:r>
              <a:rPr lang="he-IL" b="1" dirty="0"/>
              <a:t>שכר המציע ואופן חישובו - </a:t>
            </a:r>
            <a:r>
              <a:rPr lang="he-IL" dirty="0"/>
              <a:t>22א' ₪ לחודש + מע"מ ; או 7% מהמחזור החודשי (הגבוה </a:t>
            </a:r>
            <a:r>
              <a:rPr lang="he-IL" dirty="0" err="1"/>
              <a:t>מביניהם</a:t>
            </a:r>
            <a:r>
              <a:rPr lang="he-IL" dirty="0"/>
              <a:t>)</a:t>
            </a:r>
          </a:p>
          <a:p>
            <a:pPr lvl="0"/>
            <a:r>
              <a:rPr lang="he-IL" b="1" dirty="0"/>
              <a:t>משך התקשרות מינימלי - </a:t>
            </a:r>
            <a:r>
              <a:rPr lang="he-IL" dirty="0"/>
              <a:t>24 חודשים</a:t>
            </a:r>
          </a:p>
          <a:p>
            <a:pPr lvl="0"/>
            <a:r>
              <a:rPr lang="he-IL" b="1" dirty="0"/>
              <a:t>היקף ופירוט השירותים המוצעים - </a:t>
            </a:r>
            <a:r>
              <a:rPr lang="he-IL" dirty="0"/>
              <a:t>הפסקת השכרות חוזיות לטווח ארוך; יציאת קשר לשיווק סיטונאי למלונאות צעירה; שיתופי פעולה מקומיים לארוחות; הפעלת מתחם אירועים במלון; ניהול תהליך השקעה מבוקר להתאמה לתקני מלונאות</a:t>
            </a:r>
          </a:p>
          <a:p>
            <a:pPr marL="0" lv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92238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FC0AB2E0-244F-4388-AA80-1785CDAA0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u="sng" dirty="0">
                <a:cs typeface="+mn-cs"/>
              </a:rPr>
              <a:t>תנאי סף להגשת ההצעה לניהול הנכס:</a:t>
            </a:r>
            <a:r>
              <a:rPr lang="en-US" dirty="0">
                <a:cs typeface="+mn-cs"/>
              </a:rPr>
              <a:t/>
            </a:r>
            <a:br>
              <a:rPr lang="en-US" dirty="0">
                <a:cs typeface="+mn-cs"/>
              </a:rPr>
            </a:br>
            <a:endParaRPr lang="en-US" dirty="0"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5B1AF55A-35E2-4898-B723-4C1A24FFA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330" y="1575582"/>
            <a:ext cx="11044096" cy="5162570"/>
          </a:xfrm>
        </p:spPr>
        <p:txBody>
          <a:bodyPr>
            <a:normAutofit/>
          </a:bodyPr>
          <a:lstStyle/>
          <a:p>
            <a:endParaRPr lang="he-IL" b="1" dirty="0"/>
          </a:p>
          <a:p>
            <a:r>
              <a:rPr lang="he-IL" b="1" dirty="0"/>
              <a:t>ניסיון  - </a:t>
            </a:r>
            <a:r>
              <a:rPr lang="he-IL" dirty="0"/>
              <a:t>רו"ח, בעל ניסיון כדירקטור בחברת שליחויות וחברה קבלנית (היקף 10-20מ' ₪)</a:t>
            </a:r>
            <a:endParaRPr lang="en-US" dirty="0"/>
          </a:p>
          <a:p>
            <a:r>
              <a:rPr lang="en-US" b="1" dirty="0"/>
              <a:t> </a:t>
            </a:r>
            <a:r>
              <a:rPr lang="he-IL" b="1" dirty="0"/>
              <a:t>בסיס כלכלי לגיבוי ההתחייבויות  - </a:t>
            </a:r>
            <a:r>
              <a:rPr lang="he-IL" dirty="0"/>
              <a:t>אין התייחסות</a:t>
            </a:r>
            <a:endParaRPr lang="en-US" dirty="0"/>
          </a:p>
          <a:p>
            <a:r>
              <a:rPr lang="en-US" b="1" dirty="0"/>
              <a:t> </a:t>
            </a:r>
            <a:r>
              <a:rPr lang="he-IL" b="1" dirty="0"/>
              <a:t>התחייבות להצגת רווחים שוטפים שלא יפחתו מ-750 אלף ₪  - </a:t>
            </a:r>
            <a:r>
              <a:rPr lang="he-IL" dirty="0"/>
              <a:t>יש התחייבות + ערבות בנקאית</a:t>
            </a:r>
            <a:endParaRPr lang="en-US" dirty="0"/>
          </a:p>
          <a:p>
            <a:r>
              <a:rPr lang="en-US" b="1" dirty="0"/>
              <a:t> </a:t>
            </a:r>
            <a:r>
              <a:rPr lang="he-IL" b="1" dirty="0"/>
              <a:t>התחייבות לחלוקת הרווחים השוטפים - </a:t>
            </a:r>
            <a:r>
              <a:rPr lang="en-US" dirty="0"/>
              <a:t> </a:t>
            </a:r>
            <a:r>
              <a:rPr lang="he-IL" dirty="0"/>
              <a:t>אין התייחסות</a:t>
            </a:r>
          </a:p>
          <a:p>
            <a:pPr lvl="0"/>
            <a:r>
              <a:rPr lang="he-IL" b="1" dirty="0"/>
              <a:t>תעודות וניהול פנקסים - </a:t>
            </a:r>
            <a:r>
              <a:rPr lang="he-IL" dirty="0"/>
              <a:t>אישור ניהול ספרים</a:t>
            </a:r>
            <a:endParaRPr lang="en-US" dirty="0"/>
          </a:p>
          <a:p>
            <a:pPr lvl="0"/>
            <a:r>
              <a:rPr lang="he-IL" b="1" dirty="0"/>
              <a:t>המציע לא הורשע בפלילים - </a:t>
            </a:r>
            <a:r>
              <a:rPr lang="he-IL" dirty="0"/>
              <a:t>צורף אישור</a:t>
            </a:r>
            <a:endParaRPr lang="en-US" dirty="0"/>
          </a:p>
          <a:p>
            <a:pPr lvl="0"/>
            <a:r>
              <a:rPr lang="he-IL" b="1" dirty="0"/>
              <a:t>המציע מקיים ומתחייב להמשיך ולקיים את חובותיו בעניין שמירת זכויות עובדים - </a:t>
            </a:r>
            <a:r>
              <a:rPr lang="he-IL" dirty="0"/>
              <a:t>יש התחייבות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000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3CDFB0FB-542E-406D-8F7B-990A7F4F4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u="sng" dirty="0">
                <a:cs typeface="+mn-cs"/>
              </a:rPr>
              <a:t>התייחסות לבעלי הזכויות ביחידות:</a:t>
            </a:r>
            <a:r>
              <a:rPr lang="en-US" dirty="0">
                <a:cs typeface="+mn-cs"/>
              </a:rPr>
              <a:t/>
            </a:r>
            <a:br>
              <a:rPr lang="en-US" dirty="0">
                <a:cs typeface="+mn-cs"/>
              </a:rPr>
            </a:br>
            <a:endParaRPr lang="en-US" dirty="0"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9EA4AF53-C784-4B1E-8A80-FA11A4E6B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574387"/>
            <a:ext cx="10818181" cy="3602575"/>
          </a:xfrm>
        </p:spPr>
        <p:txBody>
          <a:bodyPr>
            <a:normAutofit/>
          </a:bodyPr>
          <a:lstStyle/>
          <a:p>
            <a:pPr lvl="0"/>
            <a:r>
              <a:rPr lang="he-IL" b="1" dirty="0"/>
              <a:t>היקף שיתוף הפעולה הנדרש מבעלי הזכויות - </a:t>
            </a:r>
            <a:r>
              <a:rPr lang="he-IL" dirty="0"/>
              <a:t>אין התייחסות</a:t>
            </a:r>
            <a:endParaRPr lang="en-US" dirty="0"/>
          </a:p>
          <a:p>
            <a:pPr lvl="0"/>
            <a:r>
              <a:rPr lang="he-IL" b="1" dirty="0"/>
              <a:t>השתתפות בעלי הזכויות בעלויות שיפוץ/שדרוג - </a:t>
            </a:r>
            <a:r>
              <a:rPr lang="he-IL" dirty="0"/>
              <a:t>אין התייחסות</a:t>
            </a:r>
            <a:endParaRPr lang="en-US" dirty="0"/>
          </a:p>
          <a:p>
            <a:pPr lvl="0"/>
            <a:r>
              <a:rPr lang="he-IL" b="1" dirty="0"/>
              <a:t>אופן העברת דיווחים שוטפים ומועדיהם - </a:t>
            </a:r>
            <a:r>
              <a:rPr lang="he-IL" dirty="0"/>
              <a:t>ישיבה חצי שנתית בה יוחלט אם לחלק את יתרת הרווחים (מעל 750א') שיצטברו או להשקיעם במלון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26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89C49C26-ABBA-4058-92DF-2AD87F678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04465"/>
          </a:xfrm>
        </p:spPr>
        <p:txBody>
          <a:bodyPr>
            <a:normAutofit/>
          </a:bodyPr>
          <a:lstStyle/>
          <a:p>
            <a:pPr algn="ctr"/>
            <a:r>
              <a:rPr lang="he-IL" u="sng" dirty="0">
                <a:cs typeface="+mn-cs"/>
              </a:rPr>
              <a:t>מתווה עסקי מלא ככל הניתן לניהול הנכס:</a:t>
            </a:r>
            <a:endParaRPr lang="en-US" dirty="0"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77EF35D8-B247-4E54-A2FD-C1470140C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356" y="1786597"/>
            <a:ext cx="11191044" cy="4180017"/>
          </a:xfrm>
        </p:spPr>
        <p:txBody>
          <a:bodyPr>
            <a:normAutofit fontScale="92500"/>
          </a:bodyPr>
          <a:lstStyle/>
          <a:p>
            <a:pPr lvl="0"/>
            <a:r>
              <a:rPr lang="he-IL" b="1" dirty="0"/>
              <a:t>העסקת עובדים (ובכלל זה עובדים קיימים) - </a:t>
            </a:r>
            <a:r>
              <a:rPr lang="he-IL" dirty="0"/>
              <a:t>התאמה לצרכי המלון; המשך העסקת עובדים קיימים בהתאם לצורך</a:t>
            </a:r>
            <a:endParaRPr lang="en-US" dirty="0"/>
          </a:p>
          <a:p>
            <a:pPr lvl="0"/>
            <a:r>
              <a:rPr lang="he-IL" b="1" dirty="0"/>
              <a:t>הערכת עלויות הפעלה ומקורותיהם  - </a:t>
            </a:r>
            <a:r>
              <a:rPr lang="he-IL" dirty="0"/>
              <a:t>שיפוץ 5 חדרים בחודש</a:t>
            </a:r>
            <a:endParaRPr lang="en-US" dirty="0"/>
          </a:p>
          <a:p>
            <a:pPr lvl="0"/>
            <a:r>
              <a:rPr lang="he-IL" b="1" dirty="0"/>
              <a:t>התייחסות לסוגיית הרישוי וההיתרים - </a:t>
            </a:r>
            <a:r>
              <a:rPr lang="he-IL" dirty="0"/>
              <a:t>מאמץ משותף בנושא</a:t>
            </a:r>
            <a:endParaRPr lang="en-US" dirty="0"/>
          </a:p>
          <a:p>
            <a:pPr lvl="0"/>
            <a:r>
              <a:rPr lang="he-IL" b="1" dirty="0"/>
              <a:t>שכר המציע ואופן חישובו - </a:t>
            </a:r>
            <a:r>
              <a:rPr lang="he-IL" dirty="0"/>
              <a:t>25א' ₪ + מע"מ לחודש; 25א' ₪ תוספת חד פעמית - עמידה ביעדים לחלוקה של מעל מיליון ₪</a:t>
            </a:r>
          </a:p>
          <a:p>
            <a:pPr lvl="0"/>
            <a:r>
              <a:rPr lang="he-IL" b="1" dirty="0"/>
              <a:t>משך התקשרות מינימלי - </a:t>
            </a:r>
            <a:r>
              <a:rPr lang="he-IL" dirty="0"/>
              <a:t>18 חודשים</a:t>
            </a:r>
            <a:endParaRPr lang="en-US" dirty="0"/>
          </a:p>
          <a:p>
            <a:pPr lvl="0"/>
            <a:r>
              <a:rPr lang="he-IL" b="1" dirty="0"/>
              <a:t>היקף ופירוט השירותים המוצעים - </a:t>
            </a:r>
            <a:r>
              <a:rPr lang="he-IL" dirty="0"/>
              <a:t>הארכת חוזים קיימים; הגדלת היקף פעילות מלונאית על גבי השכרות; שיפוץ מדורג; פניה למתווכים באילת; חוזים ארוכי טווח עם רשתות המלונות, סוכנויות נסיעות לבתי ספר ותיירים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75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3A88435C-CF16-44CF-8B3B-F01AD6F30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33599"/>
          </a:xfrm>
        </p:spPr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הצעת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SP Group</a:t>
            </a:r>
            <a:r>
              <a:rPr lang="he-I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he-I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משה הלפרט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683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FC0AB2E0-244F-4388-AA80-1785CDAA0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u="sng" dirty="0">
                <a:cs typeface="+mn-cs"/>
              </a:rPr>
              <a:t>תנאי סף להגשת ההצעה לניהול הנכס:</a:t>
            </a:r>
            <a:r>
              <a:rPr lang="en-US" dirty="0">
                <a:cs typeface="+mn-cs"/>
              </a:rPr>
              <a:t/>
            </a:r>
            <a:br>
              <a:rPr lang="en-US" dirty="0">
                <a:cs typeface="+mn-cs"/>
              </a:rPr>
            </a:br>
            <a:endParaRPr lang="en-US" dirty="0"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5B1AF55A-35E2-4898-B723-4C1A24FFA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76" y="1927274"/>
            <a:ext cx="11488935" cy="4855266"/>
          </a:xfrm>
        </p:spPr>
        <p:txBody>
          <a:bodyPr>
            <a:normAutofit/>
          </a:bodyPr>
          <a:lstStyle/>
          <a:p>
            <a:endParaRPr lang="he-IL" b="1" dirty="0"/>
          </a:p>
          <a:p>
            <a:r>
              <a:rPr lang="he-IL" b="1" dirty="0"/>
              <a:t>ניסיון רלוונטי - </a:t>
            </a:r>
            <a:r>
              <a:rPr lang="he-IL" dirty="0"/>
              <a:t>ניהל את מרכז </a:t>
            </a:r>
            <a:r>
              <a:rPr lang="he-IL" dirty="0" err="1"/>
              <a:t>הארועים</a:t>
            </a:r>
            <a:r>
              <a:rPr lang="he-IL" dirty="0"/>
              <a:t> והמלון בכפר המכביה. מנהל עסקים בתחום התיירות, ארגון כנסים וקונגרסים בבתי מלון, ונותן ייעוץ לבתי מלון בארץ כ-30 שנה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r>
              <a:rPr lang="he-IL" b="1" dirty="0"/>
              <a:t>בסיס כלכלי לגיבוי ההתחייבויות - </a:t>
            </a:r>
            <a:r>
              <a:rPr lang="he-IL" dirty="0"/>
              <a:t>דרישה לתשומת בעלים ראשונית</a:t>
            </a:r>
          </a:p>
          <a:p>
            <a:pPr marL="0" indent="0">
              <a:buNone/>
            </a:pPr>
            <a:r>
              <a:rPr lang="en-US" b="1" dirty="0"/>
              <a:t> </a:t>
            </a:r>
            <a:r>
              <a:rPr lang="he-IL" b="1" dirty="0"/>
              <a:t>התחייבות להצגת רווחים שוטפים שלא יפחתו מ-750 אלף ₪  - </a:t>
            </a:r>
            <a:r>
              <a:rPr lang="he-IL" dirty="0"/>
              <a:t>אין התחייבות, לא צורפה ערבות</a:t>
            </a:r>
            <a:endParaRPr lang="en-US" dirty="0"/>
          </a:p>
          <a:p>
            <a:r>
              <a:rPr lang="he-IL" b="1" dirty="0"/>
              <a:t>התחייבות לחלוקת הרווחים השוטפים - </a:t>
            </a:r>
            <a:r>
              <a:rPr lang="en-US" dirty="0"/>
              <a:t> </a:t>
            </a:r>
            <a:r>
              <a:rPr lang="he-IL" dirty="0"/>
              <a:t>אין התייחסות</a:t>
            </a:r>
          </a:p>
          <a:p>
            <a:pPr lvl="0"/>
            <a:r>
              <a:rPr lang="he-IL" b="1" dirty="0"/>
              <a:t>תעודות וניהול פנקסים - </a:t>
            </a:r>
            <a:r>
              <a:rPr lang="he-IL" dirty="0"/>
              <a:t>לא צורפו</a:t>
            </a:r>
          </a:p>
          <a:p>
            <a:pPr lvl="0"/>
            <a:r>
              <a:rPr lang="he-IL" b="1" dirty="0"/>
              <a:t>המציע לא הורשע בפלילים - </a:t>
            </a:r>
            <a:r>
              <a:rPr lang="he-IL" dirty="0"/>
              <a:t>לא צורף אישור</a:t>
            </a:r>
          </a:p>
          <a:p>
            <a:pPr lvl="0"/>
            <a:r>
              <a:rPr lang="he-IL" b="1" dirty="0"/>
              <a:t>המציע מקיים ומתחייב להמשיך ולקיים את חובותיו בעניין שמירת זכויות עובדים - </a:t>
            </a:r>
            <a:r>
              <a:rPr lang="he-IL" dirty="0"/>
              <a:t>אין התייחסות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29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3CDFB0FB-542E-406D-8F7B-990A7F4F4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60736"/>
          </a:xfrm>
        </p:spPr>
        <p:txBody>
          <a:bodyPr>
            <a:normAutofit fontScale="90000"/>
          </a:bodyPr>
          <a:lstStyle/>
          <a:p>
            <a:pPr algn="ctr"/>
            <a:r>
              <a:rPr lang="he-IL" u="sng" dirty="0">
                <a:cs typeface="+mn-cs"/>
              </a:rPr>
              <a:t>התייחסות לבעלי הזכויות ביחידות:</a:t>
            </a:r>
            <a:r>
              <a:rPr lang="en-US" dirty="0">
                <a:cs typeface="+mn-cs"/>
              </a:rPr>
              <a:t/>
            </a:r>
            <a:br>
              <a:rPr lang="en-US" dirty="0">
                <a:cs typeface="+mn-cs"/>
              </a:rPr>
            </a:br>
            <a:endParaRPr lang="en-US" dirty="0"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9EA4AF53-C784-4B1E-8A80-FA11A4E6B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2869"/>
            <a:ext cx="10655106" cy="4334094"/>
          </a:xfrm>
        </p:spPr>
        <p:txBody>
          <a:bodyPr>
            <a:normAutofit/>
          </a:bodyPr>
          <a:lstStyle/>
          <a:p>
            <a:pPr lvl="0"/>
            <a:r>
              <a:rPr lang="he-IL" b="1" dirty="0"/>
              <a:t>היקף שיתוף הפעולה הנדרש מבעלי הזכויות - </a:t>
            </a:r>
            <a:r>
              <a:rPr lang="he-IL" dirty="0"/>
              <a:t>שיתוף פעולה מלא; ניהול קופה והעסקת עובדים על ידי הבעלים; המציע יעביר תקציב שנתי לאישור ויתנהל על פיו</a:t>
            </a:r>
          </a:p>
          <a:p>
            <a:pPr lvl="0"/>
            <a:r>
              <a:rPr lang="he-IL" b="1" dirty="0"/>
              <a:t>השתתפות בעלי הזכויות בעלויות שיפוץ/שדרוג - </a:t>
            </a:r>
            <a:r>
              <a:rPr lang="he-IL" dirty="0"/>
              <a:t>סכום ראשוני שיועמד על ידי הבעלים - 500א' ₪</a:t>
            </a:r>
          </a:p>
          <a:p>
            <a:pPr lvl="0"/>
            <a:r>
              <a:rPr lang="he-IL" b="1" dirty="0"/>
              <a:t>אופן העברת דיווחים שוטפים ומועדיהם - </a:t>
            </a:r>
            <a:r>
              <a:rPr lang="he-IL" dirty="0"/>
              <a:t>שוטף לאור מבנה הניהול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85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89C49C26-ABBA-4058-92DF-2AD87F678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49720"/>
          </a:xfrm>
        </p:spPr>
        <p:txBody>
          <a:bodyPr>
            <a:normAutofit fontScale="90000"/>
          </a:bodyPr>
          <a:lstStyle/>
          <a:p>
            <a:pPr algn="ctr"/>
            <a:r>
              <a:rPr lang="he-IL" u="sng" dirty="0">
                <a:cs typeface="+mn-cs"/>
              </a:rPr>
              <a:t>מתווה עסקי מלא ככל הניתן לניהול הנכס:</a:t>
            </a:r>
            <a:endParaRPr lang="en-US" dirty="0"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77EF35D8-B247-4E54-A2FD-C1470140C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402" y="1772528"/>
            <a:ext cx="10697309" cy="48130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he-IL" b="1" dirty="0"/>
              <a:t>העסקת עובדים (ובכלל זה עובדים קיימים) - </a:t>
            </a:r>
            <a:r>
              <a:rPr lang="he-IL" dirty="0"/>
              <a:t>הקמת מחלקת שיווק אחרי שיפוץ קומה ב'; הקמת מערך ניהול אחרי השיפוץ הכללי</a:t>
            </a:r>
          </a:p>
          <a:p>
            <a:pPr lvl="0"/>
            <a:r>
              <a:rPr lang="he-IL" b="1" dirty="0"/>
              <a:t>הערכת עלויות הפעלה ומקורותיהם  - </a:t>
            </a:r>
            <a:r>
              <a:rPr lang="he-IL" dirty="0"/>
              <a:t>הוצגה </a:t>
            </a:r>
            <a:r>
              <a:rPr lang="he-IL" dirty="0" err="1"/>
              <a:t>תוכנית</a:t>
            </a:r>
            <a:r>
              <a:rPr lang="he-IL" dirty="0"/>
              <a:t> שיפוץ ע"ב השקעת בעלים ראשונית</a:t>
            </a:r>
          </a:p>
          <a:p>
            <a:pPr lvl="0"/>
            <a:r>
              <a:rPr lang="he-IL" b="1" dirty="0"/>
              <a:t>התייחסות לסוגיית הרישוי וההיתרים - </a:t>
            </a:r>
            <a:r>
              <a:rPr lang="he-IL" dirty="0"/>
              <a:t>אין התייחסות (באחריות הבעלים)</a:t>
            </a:r>
          </a:p>
          <a:p>
            <a:pPr lvl="0"/>
            <a:r>
              <a:rPr lang="he-IL" b="1" dirty="0"/>
              <a:t>שכר המציע ואופן חישובו - </a:t>
            </a:r>
            <a:r>
              <a:rPr lang="he-IL" dirty="0"/>
              <a:t>5% מהמחזור ובנוסף 3% מהרווח נטו במידה ויהיה</a:t>
            </a:r>
          </a:p>
          <a:p>
            <a:pPr lvl="0"/>
            <a:r>
              <a:rPr lang="he-IL" b="1" dirty="0"/>
              <a:t>משך התקשרות מינימלי - </a:t>
            </a:r>
            <a:r>
              <a:rPr lang="he-IL" dirty="0"/>
              <a:t>3 שנים</a:t>
            </a:r>
          </a:p>
          <a:p>
            <a:pPr lvl="0"/>
            <a:r>
              <a:rPr lang="he-IL" b="1" dirty="0"/>
              <a:t>היקף ופירוט השירותים המוצעים - </a:t>
            </a:r>
            <a:r>
              <a:rPr lang="he-IL" dirty="0"/>
              <a:t>העלאה הדרגתית של מחיר החדר (מלונאית) על פני 3 שנים</a:t>
            </a:r>
          </a:p>
          <a:p>
            <a:pPr marL="0" indent="0">
              <a:buNone/>
            </a:pPr>
            <a:r>
              <a:rPr lang="he-IL" dirty="0"/>
              <a:t>עצירת מכירת חדרים </a:t>
            </a:r>
            <a:r>
              <a:rPr lang="he-IL" dirty="0" err="1"/>
              <a:t>מלונאיים</a:t>
            </a:r>
            <a:r>
              <a:rPr lang="he-IL" dirty="0"/>
              <a:t> ל-3 חודשים ושיפוצם (התבססות על השכרת קומה א' למגורי עובדים וחיסכון הוצאות)</a:t>
            </a:r>
          </a:p>
          <a:p>
            <a:pPr marL="0" indent="0">
              <a:buNone/>
            </a:pPr>
            <a:r>
              <a:rPr lang="he-IL" dirty="0"/>
              <a:t>בשלב השני פינוי קומה א' ושיפוצה (התבססות על השכרות מלונאיות של קומה ב')</a:t>
            </a:r>
          </a:p>
          <a:p>
            <a:pPr marL="0" indent="0">
              <a:buNone/>
            </a:pPr>
            <a:r>
              <a:rPr lang="he-IL" dirty="0"/>
              <a:t>לאחר תקופות השיפוץ תוקם מערכת ניהול מרכזית למלון</a:t>
            </a:r>
          </a:p>
        </p:txBody>
      </p:sp>
    </p:spTree>
    <p:extLst>
      <p:ext uri="{BB962C8B-B14F-4D97-AF65-F5344CB8AC3E}">
        <p14:creationId xmlns:p14="http://schemas.microsoft.com/office/powerpoint/2010/main" val="4976759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אורגני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אורגני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אורגני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104</TotalTime>
  <Words>916</Words>
  <Application>Microsoft Office PowerPoint</Application>
  <PresentationFormat>מסך רחב</PresentationFormat>
  <Paragraphs>115</Paragraphs>
  <Slides>21</Slides>
  <Notes>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27" baseType="lpstr">
      <vt:lpstr>Arial</vt:lpstr>
      <vt:lpstr>Calibri</vt:lpstr>
      <vt:lpstr>David</vt:lpstr>
      <vt:lpstr>Garamond</vt:lpstr>
      <vt:lpstr>Times New Roman</vt:lpstr>
      <vt:lpstr>אורגני</vt:lpstr>
      <vt:lpstr>אסיפת רוכשי הזכויות ביחידות במלון "סוהו אילת"  הצגת הצעות להחלפת חברת ניהול 12.12.2018</vt:lpstr>
      <vt:lpstr>הצעת רו"ח אושרי בוחניק </vt:lpstr>
      <vt:lpstr>תנאי סף להגשת ההצעה לניהול הנכס: </vt:lpstr>
      <vt:lpstr>התייחסות לבעלי הזכויות ביחידות: </vt:lpstr>
      <vt:lpstr>מתווה עסקי מלא ככל הניתן לניהול הנכס:</vt:lpstr>
      <vt:lpstr> הצעת SP Group  - משה הלפרט</vt:lpstr>
      <vt:lpstr>תנאי סף להגשת ההצעה לניהול הנכס: </vt:lpstr>
      <vt:lpstr>התייחסות לבעלי הזכויות ביחידות: </vt:lpstr>
      <vt:lpstr>מתווה עסקי מלא ככל הניתן לניהול הנכס:</vt:lpstr>
      <vt:lpstr>הצעת עו"ד מימון אביטן</vt:lpstr>
      <vt:lpstr>תנאי סף להגשת ההצעה לניהול הנכס: </vt:lpstr>
      <vt:lpstr>התייחסות לבעלי הזכויות ביחידות: </vt:lpstr>
      <vt:lpstr>מתווה עסקי מלא ככל הניתן לניהול הנכס: </vt:lpstr>
      <vt:lpstr>הצעת א.ד. סנטרל ניהול ואחזקות באילת בע"מ/סוואנדר ניהול מלונות בע"מ</vt:lpstr>
      <vt:lpstr>תנאי סף להגשת ההצעה לניהול הנכס: </vt:lpstr>
      <vt:lpstr>התייחסות לבעלי הזכויות ביחידות: </vt:lpstr>
      <vt:lpstr>מתווה עסקי מלא ככל הניתן לניהול הנכס: </vt:lpstr>
      <vt:lpstr>הצעת ריבל ניהול אחזקות מבנים בע"מ</vt:lpstr>
      <vt:lpstr>תנאי סף להגשת ההצעה לניהול הנכס: </vt:lpstr>
      <vt:lpstr>התייחסות לבעלי הזכויות ביחידות: </vt:lpstr>
      <vt:lpstr>מתווה עסקי מלא ככל הניתן לניהול הנכס: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רו"ח אושרי בוחניק</dc:title>
  <dc:creator>Itay Yahud</dc:creator>
  <cp:lastModifiedBy>Nizzan Goren</cp:lastModifiedBy>
  <cp:revision>71</cp:revision>
  <dcterms:created xsi:type="dcterms:W3CDTF">2018-12-11T16:47:29Z</dcterms:created>
  <dcterms:modified xsi:type="dcterms:W3CDTF">2018-12-12T13:12:57Z</dcterms:modified>
</cp:coreProperties>
</file>